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95" r:id="rId4"/>
    <p:sldId id="257" r:id="rId5"/>
    <p:sldId id="258" r:id="rId6"/>
    <p:sldId id="260" r:id="rId7"/>
    <p:sldId id="261" r:id="rId8"/>
    <p:sldId id="263" r:id="rId9"/>
    <p:sldId id="262" r:id="rId10"/>
    <p:sldId id="266" r:id="rId11"/>
    <p:sldId id="294" r:id="rId12"/>
    <p:sldId id="268" r:id="rId13"/>
    <p:sldId id="269" r:id="rId14"/>
    <p:sldId id="270" r:id="rId15"/>
    <p:sldId id="271" r:id="rId16"/>
    <p:sldId id="293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9" r:id="rId29"/>
    <p:sldId id="288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958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910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435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71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224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19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437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032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5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183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299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EDE2-D361-4AB7-BFB7-C4A6F4C8084C}" type="datetimeFigureOut">
              <a:rPr lang="it-IT" smtClean="0"/>
              <a:pPr/>
              <a:t>26/06/2015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4FBB-B4B9-4667-9D55-AAC529285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3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IN BICICLETTA ALLA SCOPERTA DI PORCIA!</a:t>
            </a:r>
            <a:endParaRPr lang="it-IT" b="1" dirty="0">
              <a:latin typeface="Bradley Hand ITC" pitchFamily="66" charset="0"/>
            </a:endParaRPr>
          </a:p>
        </p:txBody>
      </p:sp>
      <p:sp>
        <p:nvSpPr>
          <p:cNvPr id="6" name="Nastro perforato 5"/>
          <p:cNvSpPr/>
          <p:nvPr/>
        </p:nvSpPr>
        <p:spPr>
          <a:xfrm>
            <a:off x="5220072" y="1916832"/>
            <a:ext cx="3456383" cy="18002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7" name="CasellaDiTesto 6"/>
          <p:cNvSpPr txBox="1"/>
          <p:nvPr/>
        </p:nvSpPr>
        <p:spPr>
          <a:xfrm>
            <a:off x="5580112" y="2348881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Mit</a:t>
            </a:r>
            <a:r>
              <a:rPr lang="it-IT" sz="2400" dirty="0" smtClean="0"/>
              <a:t> </a:t>
            </a:r>
            <a:r>
              <a:rPr lang="it-IT" sz="2400" dirty="0" err="1" smtClean="0"/>
              <a:t>dem</a:t>
            </a:r>
            <a:r>
              <a:rPr lang="it-IT" sz="2400" dirty="0" smtClean="0"/>
              <a:t> </a:t>
            </a:r>
            <a:r>
              <a:rPr lang="it-IT" sz="2400" dirty="0" err="1" smtClean="0"/>
              <a:t>Rad</a:t>
            </a:r>
            <a:r>
              <a:rPr lang="it-IT" sz="2400" dirty="0" smtClean="0"/>
              <a:t> </a:t>
            </a:r>
            <a:r>
              <a:rPr lang="it-IT" sz="2400" dirty="0" err="1" smtClean="0"/>
              <a:t>entdecken</a:t>
            </a:r>
            <a:r>
              <a:rPr lang="it-IT" sz="2400" dirty="0" smtClean="0"/>
              <a:t> </a:t>
            </a:r>
            <a:r>
              <a:rPr lang="it-IT" sz="2400" dirty="0" err="1" smtClean="0"/>
              <a:t>wir</a:t>
            </a:r>
            <a:r>
              <a:rPr lang="it-IT" sz="2400" dirty="0" smtClean="0"/>
              <a:t> Porcia!</a:t>
            </a:r>
            <a:endParaRPr lang="it-IT" sz="24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43220"/>
            <a:ext cx="2782397" cy="4956988"/>
          </a:xfrm>
        </p:spPr>
      </p:pic>
    </p:spTree>
    <p:extLst>
      <p:ext uri="{BB962C8B-B14F-4D97-AF65-F5344CB8AC3E}">
        <p14:creationId xmlns:p14="http://schemas.microsoft.com/office/powerpoint/2010/main" xmlns="" val="305432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latin typeface="Bradley Hand ITC" pitchFamily="66" charset="0"/>
              </a:rPr>
              <a:t>…IN VIA PISTOLA RESTAURO DEL CAPITELLO «SANT’ ANTONIO» …</a:t>
            </a:r>
            <a:endParaRPr lang="it-IT" sz="3600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3008387" cy="4824536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00200"/>
            <a:ext cx="2720355" cy="4836187"/>
          </a:xfrm>
        </p:spPr>
      </p:pic>
      <p:sp>
        <p:nvSpPr>
          <p:cNvPr id="3" name="Nastro perforato 2"/>
          <p:cNvSpPr/>
          <p:nvPr/>
        </p:nvSpPr>
        <p:spPr>
          <a:xfrm>
            <a:off x="539552" y="5373216"/>
            <a:ext cx="3528392" cy="122413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DIE RESTAURIERUNG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44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…SCENE DI VITA CONTADINA… </a:t>
            </a:r>
            <a:r>
              <a:rPr lang="it-IT" sz="3600" b="1" dirty="0" err="1" smtClean="0">
                <a:latin typeface="Bradley Hand ITC" pitchFamily="66" charset="0"/>
              </a:rPr>
              <a:t>COSì</a:t>
            </a:r>
            <a:r>
              <a:rPr lang="it-IT" sz="3600" b="1" dirty="0" smtClean="0">
                <a:latin typeface="Bradley Hand ITC" pitchFamily="66" charset="0"/>
              </a:rPr>
              <a:t> ERA PORCIA UN TEMPO</a:t>
            </a:r>
            <a:endParaRPr lang="it-IT" sz="3600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12776"/>
            <a:ext cx="6696743" cy="5022557"/>
          </a:xfrm>
        </p:spPr>
      </p:pic>
      <p:sp>
        <p:nvSpPr>
          <p:cNvPr id="3" name="Nastro perforato 2"/>
          <p:cNvSpPr/>
          <p:nvPr/>
        </p:nvSpPr>
        <p:spPr>
          <a:xfrm>
            <a:off x="467544" y="4293096"/>
            <a:ext cx="3024336" cy="194421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AUSSICHT AUS DEM LEBEN DER BAUERN: SO WAR PORCIA IN DER VERGANGENHEIT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00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…PIEVE, UNA PAUSA RINFRESCANTE…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3" name="Nastro perforato 2"/>
          <p:cNvSpPr/>
          <p:nvPr/>
        </p:nvSpPr>
        <p:spPr>
          <a:xfrm>
            <a:off x="755398" y="5301208"/>
            <a:ext cx="4608512" cy="144016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PIEVE, EINE ERFRISCHENDE PAUSE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41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…UN’ IMMAGINE DEL PASSATO…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  <p:sp>
        <p:nvSpPr>
          <p:cNvPr id="6" name="Nastro perforato 5"/>
          <p:cNvSpPr/>
          <p:nvPr/>
        </p:nvSpPr>
        <p:spPr>
          <a:xfrm>
            <a:off x="4644008" y="5013176"/>
            <a:ext cx="3312368" cy="151216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EIN BILD DER VERGANGENHEIT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81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…PALSE- IN MEZZO ALLA NATURA… 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29000"/>
            <a:ext cx="3797981" cy="285541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340768"/>
            <a:ext cx="3028291" cy="5383629"/>
          </a:xfrm>
        </p:spPr>
      </p:pic>
      <p:sp>
        <p:nvSpPr>
          <p:cNvPr id="3" name="Nastro perforato 2"/>
          <p:cNvSpPr/>
          <p:nvPr/>
        </p:nvSpPr>
        <p:spPr>
          <a:xfrm>
            <a:off x="467544" y="1556792"/>
            <a:ext cx="3096344" cy="158417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PALSE- MITTEN IN DER NATUR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68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…DA PALSE VERSO RONDOVER: «ALLA BOTTE FIORITA»…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844824"/>
            <a:ext cx="5004913" cy="2808312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789040"/>
            <a:ext cx="4619920" cy="2592288"/>
          </a:xfrm>
        </p:spPr>
      </p:pic>
    </p:spTree>
    <p:extLst>
      <p:ext uri="{BB962C8B-B14F-4D97-AF65-F5344CB8AC3E}">
        <p14:creationId xmlns:p14="http://schemas.microsoft.com/office/powerpoint/2010/main" xmlns="" val="292100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…UN PO’ DI DOLCE ACQUA FRESCA DI SORGENTE…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058210" cy="3960440"/>
          </a:xfrm>
        </p:spPr>
      </p:pic>
      <p:sp>
        <p:nvSpPr>
          <p:cNvPr id="3" name="Nastro perforato 2"/>
          <p:cNvSpPr/>
          <p:nvPr/>
        </p:nvSpPr>
        <p:spPr>
          <a:xfrm>
            <a:off x="539552" y="4797152"/>
            <a:ext cx="4176464" cy="18002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EIN SCHLUCK WASSER… «FRISCHES, REINES WASSER AUS DER QUELLE»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44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latin typeface="Bradley Hand ITC" pitchFamily="66" charset="0"/>
              </a:rPr>
              <a:t>…SUL FIUME NONCELLO QUANDO ANCORA SI USAVA IL TRAGHETTO VALLE NONCELLO- RONDOVER…</a:t>
            </a:r>
            <a:endParaRPr lang="it-IT" sz="3200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72816"/>
            <a:ext cx="6480719" cy="4872365"/>
          </a:xfrm>
        </p:spPr>
      </p:pic>
      <p:sp>
        <p:nvSpPr>
          <p:cNvPr id="3" name="Nastro perforato 2"/>
          <p:cNvSpPr/>
          <p:nvPr/>
        </p:nvSpPr>
        <p:spPr>
          <a:xfrm>
            <a:off x="251520" y="5013176"/>
            <a:ext cx="3888432" cy="151216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ÜBER DEN FLUSS NONCELLO: VON VALLENONCELLO NACH RONDOVER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18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…VIA COLOMBERA E TORNIAMO A PORCIA CENTRO…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340768"/>
            <a:ext cx="3799766" cy="5165358"/>
          </a:xfrm>
        </p:spPr>
      </p:pic>
      <p:sp>
        <p:nvSpPr>
          <p:cNvPr id="4" name="Nastro perforato 3"/>
          <p:cNvSpPr/>
          <p:nvPr/>
        </p:nvSpPr>
        <p:spPr>
          <a:xfrm>
            <a:off x="323528" y="4941168"/>
            <a:ext cx="3816424" cy="151216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VIA COLOMBERA UND WIR FAHREN ZUR PORCIA STADTMITTE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21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Bradley Hand ITC" pitchFamily="66" charset="0"/>
              </a:rPr>
              <a:t>…RIO BUJON - IL TULIPIFERO…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28800"/>
            <a:ext cx="2545854" cy="4525963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572" y="1600200"/>
            <a:ext cx="2849835" cy="4525963"/>
          </a:xfrm>
        </p:spPr>
      </p:pic>
    </p:spTree>
    <p:extLst>
      <p:ext uri="{BB962C8B-B14F-4D97-AF65-F5344CB8AC3E}">
        <p14:creationId xmlns:p14="http://schemas.microsoft.com/office/powerpoint/2010/main" xmlns="" val="400216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- </a:t>
            </a:r>
            <a:r>
              <a:rPr lang="it-IT" b="1" dirty="0" err="1" smtClean="0">
                <a:latin typeface="Bradley Hand ITC" pitchFamily="66" charset="0"/>
              </a:rPr>
              <a:t>Hey</a:t>
            </a:r>
            <a:r>
              <a:rPr lang="it-IT" b="1" dirty="0" smtClean="0">
                <a:latin typeface="Bradley Hand ITC" pitchFamily="66" charset="0"/>
              </a:rPr>
              <a:t> ragazzi venite con noi?</a:t>
            </a:r>
            <a:br>
              <a:rPr lang="it-IT" b="1" dirty="0" smtClean="0">
                <a:latin typeface="Bradley Hand ITC" pitchFamily="66" charset="0"/>
              </a:rPr>
            </a:br>
            <a:r>
              <a:rPr lang="it-IT" b="1" dirty="0" smtClean="0">
                <a:latin typeface="Bradley Hand ITC" pitchFamily="66" charset="0"/>
              </a:rPr>
              <a:t>- Perché no?! </a:t>
            </a:r>
            <a:br>
              <a:rPr lang="it-IT" b="1" dirty="0" smtClean="0">
                <a:latin typeface="Bradley Hand ITC" pitchFamily="66" charset="0"/>
              </a:rPr>
            </a:br>
            <a:r>
              <a:rPr lang="it-IT" b="1" dirty="0" smtClean="0">
                <a:latin typeface="Bradley Hand ITC" pitchFamily="66" charset="0"/>
              </a:rPr>
              <a:t/>
            </a:r>
            <a:br>
              <a:rPr lang="it-IT" b="1" dirty="0" smtClean="0">
                <a:latin typeface="Bradley Hand ITC" pitchFamily="66" charset="0"/>
              </a:rPr>
            </a:br>
            <a:endParaRPr lang="it-IT" b="1" dirty="0">
              <a:latin typeface="Bradley Hand ITC" pitchFamily="66" charset="0"/>
            </a:endParaRPr>
          </a:p>
        </p:txBody>
      </p:sp>
      <p:sp>
        <p:nvSpPr>
          <p:cNvPr id="4" name="Nastro perforato 3"/>
          <p:cNvSpPr/>
          <p:nvPr/>
        </p:nvSpPr>
        <p:spPr>
          <a:xfrm>
            <a:off x="1979712" y="3277738"/>
            <a:ext cx="5544616" cy="208823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3739560"/>
            <a:ext cx="532859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-Hallo </a:t>
            </a:r>
            <a:r>
              <a:rPr lang="it-IT" sz="2800" dirty="0" err="1" smtClean="0"/>
              <a:t>junge</a:t>
            </a:r>
            <a:r>
              <a:rPr lang="it-IT" sz="2800" dirty="0" smtClean="0"/>
              <a:t> </a:t>
            </a:r>
            <a:r>
              <a:rPr lang="it-IT" sz="2800" dirty="0" err="1" smtClean="0"/>
              <a:t>Leute</a:t>
            </a:r>
            <a:r>
              <a:rPr lang="it-IT" sz="2800" dirty="0" smtClean="0"/>
              <a:t>, </a:t>
            </a:r>
            <a:r>
              <a:rPr lang="it-IT" sz="2800" dirty="0" err="1" smtClean="0"/>
              <a:t>kommt</a:t>
            </a:r>
            <a:r>
              <a:rPr lang="it-IT" sz="2800" dirty="0" smtClean="0"/>
              <a:t> </a:t>
            </a:r>
            <a:r>
              <a:rPr lang="it-IT" sz="2800" dirty="0" err="1" smtClean="0"/>
              <a:t>ihr</a:t>
            </a:r>
            <a:r>
              <a:rPr lang="it-IT" sz="2800" dirty="0" smtClean="0"/>
              <a:t> </a:t>
            </a:r>
            <a:r>
              <a:rPr lang="it-IT" sz="2800" dirty="0" err="1" smtClean="0"/>
              <a:t>mit</a:t>
            </a:r>
            <a:r>
              <a:rPr lang="it-IT" sz="2800" dirty="0" smtClean="0"/>
              <a:t>?      -</a:t>
            </a:r>
            <a:r>
              <a:rPr lang="it-IT" sz="2800" dirty="0" err="1" smtClean="0"/>
              <a:t>Warum</a:t>
            </a:r>
            <a:r>
              <a:rPr lang="it-IT" sz="2800" dirty="0" smtClean="0"/>
              <a:t> </a:t>
            </a:r>
            <a:r>
              <a:rPr lang="it-IT" sz="2800" dirty="0" err="1" smtClean="0"/>
              <a:t>nicht</a:t>
            </a:r>
            <a:r>
              <a:rPr lang="it-IT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913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latin typeface="Bradley Hand ITC" pitchFamily="66" charset="0"/>
              </a:rPr>
              <a:t>ATTRAVERSO PORCIA E QUARTIERI  - SECONDA PARTE-</a:t>
            </a:r>
            <a:endParaRPr lang="it-IT" sz="3600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2875039" cy="5108078"/>
          </a:xfrm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Nastro perforato 3"/>
          <p:cNvSpPr/>
          <p:nvPr/>
        </p:nvSpPr>
        <p:spPr>
          <a:xfrm>
            <a:off x="4211960" y="4725144"/>
            <a:ext cx="4032448" cy="1668047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DURCH PORCIA UND SEINE UMGEBUNG  2. TEIL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42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…VERSO IL CASTELLO DI PORCIA.. 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28800"/>
            <a:ext cx="2553332" cy="4536504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1700809"/>
            <a:ext cx="2527661" cy="4490894"/>
          </a:xfrm>
        </p:spPr>
      </p:pic>
      <p:sp>
        <p:nvSpPr>
          <p:cNvPr id="3" name="Nastro perforato 2"/>
          <p:cNvSpPr/>
          <p:nvPr/>
        </p:nvSpPr>
        <p:spPr>
          <a:xfrm>
            <a:off x="611560" y="5157192"/>
            <a:ext cx="3240360" cy="144016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ZUM SCHLOSS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04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…DIETRO IL DUOMO – VIA CASTELLO…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73235"/>
            <a:ext cx="2664295" cy="4733651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572" y="1600200"/>
            <a:ext cx="2936379" cy="4525963"/>
          </a:xfrm>
        </p:spPr>
      </p:pic>
      <p:sp>
        <p:nvSpPr>
          <p:cNvPr id="3" name="Nastro perforato 2"/>
          <p:cNvSpPr/>
          <p:nvPr/>
        </p:nvSpPr>
        <p:spPr>
          <a:xfrm>
            <a:off x="971600" y="5373216"/>
            <a:ext cx="3312368" cy="129614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HINTER DEM DOM, VIA CASTELLO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0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…ACCANTO A PIAZZETTA SPITTAL </a:t>
            </a:r>
            <a:r>
              <a:rPr lang="it-IT" sz="3600" b="1" dirty="0">
                <a:latin typeface="Bradley Hand ITC" pitchFamily="66" charset="0"/>
              </a:rPr>
              <a:t>(dal 1987 </a:t>
            </a:r>
            <a:r>
              <a:rPr lang="it-IT" sz="3200" b="1" dirty="0" smtClean="0">
                <a:latin typeface="Bradley Hand ITC" pitchFamily="66" charset="0"/>
              </a:rPr>
              <a:t>SPITTAL </a:t>
            </a:r>
            <a:r>
              <a:rPr lang="it-IT" sz="3200" b="1" dirty="0" err="1" smtClean="0">
                <a:latin typeface="Bradley Hand ITC" pitchFamily="66" charset="0"/>
              </a:rPr>
              <a:t>a.d.Drau</a:t>
            </a:r>
            <a:r>
              <a:rPr lang="it-IT" sz="3200" b="1" dirty="0" smtClean="0">
                <a:latin typeface="Bradley Hand ITC" pitchFamily="66" charset="0"/>
              </a:rPr>
              <a:t> è gemellata con Porcia) </a:t>
            </a:r>
            <a:r>
              <a:rPr lang="it-IT" sz="3600" b="1" dirty="0" smtClean="0">
                <a:latin typeface="Bradley Hand ITC" pitchFamily="66" charset="0"/>
              </a:rPr>
              <a:t>…</a:t>
            </a:r>
            <a:endParaRPr lang="it-IT" sz="3600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6"/>
            <a:ext cx="7021679" cy="4574641"/>
          </a:xfrm>
        </p:spPr>
      </p:pic>
      <p:sp>
        <p:nvSpPr>
          <p:cNvPr id="3" name="Nastro perforato 2"/>
          <p:cNvSpPr/>
          <p:nvPr/>
        </p:nvSpPr>
        <p:spPr>
          <a:xfrm>
            <a:off x="683568" y="5157192"/>
            <a:ext cx="3816424" cy="151216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SEIT 1987 SIND PORCIA UND SPITTAL </a:t>
            </a:r>
            <a:r>
              <a:rPr lang="it-IT" dirty="0" err="1" smtClean="0">
                <a:solidFill>
                  <a:schemeClr val="tx1"/>
                </a:solidFill>
              </a:rPr>
              <a:t>a.d.Drau</a:t>
            </a:r>
            <a:r>
              <a:rPr lang="it-IT" dirty="0" smtClean="0">
                <a:solidFill>
                  <a:schemeClr val="tx1"/>
                </a:solidFill>
              </a:rPr>
              <a:t>	PARTNER STÄDTE 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65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…IL MUNICIPIO…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4118438" cy="3096344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40968"/>
            <a:ext cx="4264521" cy="3206173"/>
          </a:xfrm>
        </p:spPr>
      </p:pic>
      <p:sp>
        <p:nvSpPr>
          <p:cNvPr id="3" name="Nastro perforato 2"/>
          <p:cNvSpPr/>
          <p:nvPr/>
        </p:nvSpPr>
        <p:spPr>
          <a:xfrm>
            <a:off x="683568" y="4839014"/>
            <a:ext cx="3888432" cy="165618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DAS RATHAUS – VIA DE’ PELLEGRINI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latin typeface="Bradley Hand ITC" pitchFamily="66" charset="0"/>
              </a:rPr>
              <a:t>…IN VIA DEI BAGOLARI: </a:t>
            </a:r>
            <a:br>
              <a:rPr lang="it-IT" sz="3600" b="1" dirty="0" smtClean="0">
                <a:latin typeface="Bradley Hand ITC" pitchFamily="66" charset="0"/>
              </a:rPr>
            </a:br>
            <a:r>
              <a:rPr lang="it-IT" sz="3600" b="1" dirty="0" smtClean="0">
                <a:latin typeface="Bradley Hand ITC" pitchFamily="66" charset="0"/>
              </a:rPr>
              <a:t>PERCORSO GINNICO ATTREZZATO</a:t>
            </a:r>
            <a:br>
              <a:rPr lang="it-IT" sz="3600" b="1" dirty="0" smtClean="0">
                <a:latin typeface="Bradley Hand ITC" pitchFamily="66" charset="0"/>
              </a:rPr>
            </a:br>
            <a:r>
              <a:rPr lang="it-IT" sz="3600" b="1" dirty="0" smtClean="0">
                <a:latin typeface="Bradley Hand ITC" pitchFamily="66" charset="0"/>
              </a:rPr>
              <a:t> PER ESSERE SEMPRE IN FORMA…</a:t>
            </a:r>
            <a:endParaRPr lang="it-IT" sz="3600" b="1" dirty="0">
              <a:latin typeface="Bradley Hand ITC" pitchFamily="66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573016"/>
            <a:ext cx="4806686" cy="270376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5248584" cy="2952328"/>
          </a:xfrm>
        </p:spPr>
      </p:pic>
      <p:sp>
        <p:nvSpPr>
          <p:cNvPr id="3" name="Nastro perforato 2"/>
          <p:cNvSpPr/>
          <p:nvPr/>
        </p:nvSpPr>
        <p:spPr>
          <a:xfrm>
            <a:off x="539552" y="4653136"/>
            <a:ext cx="3888432" cy="158417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IMMER FIT UND IN FORM, IN VIA DEI BAGOLARI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2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Bradley Hand ITC" pitchFamily="66" charset="0"/>
              </a:rPr>
              <a:t>…VERSO IL LAGO BURIDA…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118547" cy="3994295"/>
          </a:xfrm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Nastro perforato 3"/>
          <p:cNvSpPr/>
          <p:nvPr/>
        </p:nvSpPr>
        <p:spPr>
          <a:xfrm>
            <a:off x="611560" y="5085184"/>
            <a:ext cx="3312368" cy="158417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ZUM BURIDA SEE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4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…LAGO DELLA BURIDA: PAUSA IN MEZZO AL VERDE…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4038600" cy="2271712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501008"/>
            <a:ext cx="4678671" cy="2631752"/>
          </a:xfrm>
        </p:spPr>
      </p:pic>
      <p:sp>
        <p:nvSpPr>
          <p:cNvPr id="3" name="Nastro perforato 2"/>
          <p:cNvSpPr/>
          <p:nvPr/>
        </p:nvSpPr>
        <p:spPr>
          <a:xfrm>
            <a:off x="395536" y="4365104"/>
            <a:ext cx="3744416" cy="165618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AM BURIDA SEE: EINE PAUSE IM GRÜNEN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21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…L’ACQUA NON MANCA MAI…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56792"/>
            <a:ext cx="2717263" cy="483069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600200"/>
            <a:ext cx="2864371" cy="4781128"/>
          </a:xfrm>
        </p:spPr>
      </p:pic>
      <p:sp>
        <p:nvSpPr>
          <p:cNvPr id="3" name="Nastro perforato 2"/>
          <p:cNvSpPr/>
          <p:nvPr/>
        </p:nvSpPr>
        <p:spPr>
          <a:xfrm>
            <a:off x="539552" y="5373216"/>
            <a:ext cx="3240360" cy="115212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DAS WASSER FEHLT NIE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1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…APPUNTO! I LAGHETTI DI VILLA CORRER DOLFIN…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2271712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550657" cy="2559744"/>
          </a:xfrm>
        </p:spPr>
      </p:pic>
      <p:sp>
        <p:nvSpPr>
          <p:cNvPr id="3" name="Nastro perforato 2"/>
          <p:cNvSpPr/>
          <p:nvPr/>
        </p:nvSpPr>
        <p:spPr>
          <a:xfrm>
            <a:off x="611560" y="4293096"/>
            <a:ext cx="2952328" cy="129614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KLAR! DIE KLEINEN SEEN VON VILLA CORRER DOLFIN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7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Bradley Hand ITC" pitchFamily="66" charset="0"/>
              </a:rPr>
              <a:t>PORCIA E I SUOI QUARTIERI</a:t>
            </a:r>
            <a:br>
              <a:rPr lang="it-IT" sz="3200" b="1" dirty="0" smtClean="0">
                <a:latin typeface="Bradley Hand ITC" pitchFamily="66" charset="0"/>
              </a:rPr>
            </a:br>
            <a:r>
              <a:rPr lang="it-IT" sz="3200" b="1" dirty="0" smtClean="0">
                <a:latin typeface="Bradley Hand ITC" pitchFamily="66" charset="0"/>
              </a:rPr>
              <a:t>PORCIA UND SEINE ORTSCHAFTEN</a:t>
            </a:r>
            <a:endParaRPr lang="it-IT" sz="3200" b="1" dirty="0">
              <a:latin typeface="Bradley Hand ITC" pitchFamily="66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059832" y="3261461"/>
            <a:ext cx="3960440" cy="455571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PORCIA CENTRO/STADTMITTE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3928" y="209419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SANT’ ANTONIO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7020272" y="2596983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020272" y="22788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UDINE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28850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PORDENONE</a:t>
            </a:r>
            <a:endParaRPr lang="it-IT" dirty="0"/>
          </a:p>
        </p:txBody>
      </p:sp>
      <p:sp>
        <p:nvSpPr>
          <p:cNvPr id="10" name="Freccia a sinistra 9"/>
          <p:cNvSpPr/>
          <p:nvPr/>
        </p:nvSpPr>
        <p:spPr>
          <a:xfrm>
            <a:off x="611560" y="2596983"/>
            <a:ext cx="115212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2788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VENEZIA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23728" y="288501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TALPONEDO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780184" y="353236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Percorso Vita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52956" y="3707740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PIEVE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63688" y="429309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PALSE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267744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Alla Botte Fiorita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779912" y="53732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RONDOVER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355085" y="5695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Il Fiume </a:t>
            </a:r>
            <a:r>
              <a:rPr lang="it-IT" sz="1400" dirty="0" err="1" smtClean="0">
                <a:solidFill>
                  <a:srgbClr val="FF0000"/>
                </a:solidFill>
              </a:rPr>
              <a:t>Noncello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624228" y="356390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F0"/>
                </a:solidFill>
              </a:rPr>
              <a:t>RORAI PICCOLO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164288" y="447776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Il Lago </a:t>
            </a:r>
            <a:r>
              <a:rPr lang="it-IT" sz="1400" dirty="0" err="1" smtClean="0">
                <a:solidFill>
                  <a:srgbClr val="FF0000"/>
                </a:solidFill>
              </a:rPr>
              <a:t>Burida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004048" y="359468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Villa Correr </a:t>
            </a:r>
            <a:r>
              <a:rPr lang="it-IT" sz="1400" dirty="0" err="1" smtClean="0">
                <a:solidFill>
                  <a:srgbClr val="FF0000"/>
                </a:solidFill>
              </a:rPr>
              <a:t>Dolfin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004320" y="4293096"/>
            <a:ext cx="17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La Colombera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1560" y="28850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SACILE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663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…VIA DELL’AGNESINA </a:t>
            </a:r>
            <a:br>
              <a:rPr lang="it-IT" b="1" dirty="0" smtClean="0">
                <a:latin typeface="Bradley Hand ITC" pitchFamily="66" charset="0"/>
              </a:rPr>
            </a:br>
            <a:r>
              <a:rPr lang="it-IT" sz="4000" b="1" dirty="0" smtClean="0">
                <a:latin typeface="Bradley Hand ITC" pitchFamily="66" charset="0"/>
              </a:rPr>
              <a:t>«CHIARE FRESCHE DOLCI ACQUE…»                      						(</a:t>
            </a:r>
            <a:r>
              <a:rPr lang="it-IT" sz="3100" b="1" dirty="0" smtClean="0">
                <a:latin typeface="Bradley Hand ITC" pitchFamily="66" charset="0"/>
              </a:rPr>
              <a:t>PETRARCA</a:t>
            </a:r>
            <a:r>
              <a:rPr lang="it-IT" sz="4000" b="1" dirty="0" smtClean="0">
                <a:latin typeface="Bradley Hand ITC" pitchFamily="66" charset="0"/>
              </a:rPr>
              <a:t>)</a:t>
            </a:r>
            <a:endParaRPr lang="it-IT" sz="4000" b="1" dirty="0">
              <a:latin typeface="Bradley Hand ITC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44024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</a:t>
            </a:r>
            <a:r>
              <a:rPr lang="it-IT" sz="3600" b="1" dirty="0" smtClean="0">
                <a:latin typeface="Bradley Hand ITC" pitchFamily="66" charset="0"/>
              </a:rPr>
              <a:t>DI NUOVO IN CENTRO STORICO,</a:t>
            </a:r>
            <a:br>
              <a:rPr lang="it-IT" sz="3600" b="1" dirty="0" smtClean="0">
                <a:latin typeface="Bradley Hand ITC" pitchFamily="66" charset="0"/>
              </a:rPr>
            </a:br>
            <a:r>
              <a:rPr lang="it-IT" sz="3600" b="1" dirty="0" smtClean="0">
                <a:latin typeface="Bradley Hand ITC" pitchFamily="66" charset="0"/>
              </a:rPr>
              <a:t>LA LOGGIA DELL’EX MUNICIPIO, </a:t>
            </a:r>
            <a:br>
              <a:rPr lang="it-IT" sz="3600" b="1" dirty="0" smtClean="0">
                <a:latin typeface="Bradley Hand ITC" pitchFamily="66" charset="0"/>
              </a:rPr>
            </a:br>
            <a:r>
              <a:rPr lang="it-IT" sz="3600" b="1" dirty="0" smtClean="0">
                <a:latin typeface="Bradley Hand ITC" pitchFamily="66" charset="0"/>
              </a:rPr>
              <a:t>OGGI SEDE DI </a:t>
            </a:r>
            <a:r>
              <a:rPr lang="it-IT" b="1" dirty="0" smtClean="0">
                <a:latin typeface="Bradley Hand ITC" pitchFamily="66" charset="0"/>
              </a:rPr>
              <a:t>PRO PORCIA…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772816"/>
            <a:ext cx="6030683" cy="4525963"/>
          </a:xfrm>
        </p:spPr>
      </p:pic>
      <p:sp>
        <p:nvSpPr>
          <p:cNvPr id="3" name="Nastro perforato 2"/>
          <p:cNvSpPr/>
          <p:nvPr/>
        </p:nvSpPr>
        <p:spPr>
          <a:xfrm>
            <a:off x="251520" y="5085184"/>
            <a:ext cx="4392488" cy="151216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WIEDER IN DER STADTMITTE: DIE LOGGIA, FRÜHER SITZ VOM RATHAUS,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HEUTE VON PRO PORCIA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3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b="1" dirty="0" smtClean="0">
                <a:latin typeface="Bradley Hand ITC" pitchFamily="66" charset="0"/>
              </a:rPr>
              <a:t>FINE</a:t>
            </a:r>
            <a:endParaRPr lang="it-IT" sz="7200" b="1" dirty="0">
              <a:latin typeface="Bradley Hand ITC" pitchFamily="66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107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PUNTO DI PARTENZA :</a:t>
            </a:r>
            <a:br>
              <a:rPr lang="it-IT" b="1" dirty="0" smtClean="0">
                <a:latin typeface="Bradley Hand ITC" pitchFamily="66" charset="0"/>
              </a:rPr>
            </a:br>
            <a:r>
              <a:rPr lang="it-IT" b="1" dirty="0" smtClean="0">
                <a:latin typeface="Bradley Hand ITC" pitchFamily="66" charset="0"/>
              </a:rPr>
              <a:t>CENTRO STORICO </a:t>
            </a:r>
            <a:r>
              <a:rPr lang="it-IT" sz="3100" b="1" dirty="0" smtClean="0">
                <a:latin typeface="Bradley Hand ITC" pitchFamily="66" charset="0"/>
              </a:rPr>
              <a:t>- PIAZZA REMIGI…</a:t>
            </a:r>
            <a:endParaRPr lang="it-IT" sz="3100" b="1" dirty="0">
              <a:latin typeface="Bradley Hand ITC" pitchFamily="66" charset="0"/>
            </a:endParaRPr>
          </a:p>
        </p:txBody>
      </p:sp>
      <p:sp>
        <p:nvSpPr>
          <p:cNvPr id="3" name="Nastro perforato 2"/>
          <p:cNvSpPr/>
          <p:nvPr/>
        </p:nvSpPr>
        <p:spPr>
          <a:xfrm>
            <a:off x="6228184" y="1556792"/>
            <a:ext cx="2808312" cy="172819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AUSGANGSPUNKT: STADTMITTE (</a:t>
            </a:r>
            <a:r>
              <a:rPr lang="it-IT" sz="1400" dirty="0" smtClean="0">
                <a:solidFill>
                  <a:schemeClr val="tx1"/>
                </a:solidFill>
              </a:rPr>
              <a:t>PIAZZA REMIGI)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4552393" cy="5000543"/>
          </a:xfrm>
        </p:spPr>
      </p:pic>
    </p:spTree>
    <p:extLst>
      <p:ext uri="{BB962C8B-B14F-4D97-AF65-F5344CB8AC3E}">
        <p14:creationId xmlns:p14="http://schemas.microsoft.com/office/powerpoint/2010/main" xmlns="" val="5713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…VIA RIVIERASCA…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01008"/>
            <a:ext cx="4038600" cy="302895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96752"/>
            <a:ext cx="5190496" cy="3892872"/>
          </a:xfrm>
        </p:spPr>
      </p:pic>
    </p:spTree>
    <p:extLst>
      <p:ext uri="{BB962C8B-B14F-4D97-AF65-F5344CB8AC3E}">
        <p14:creationId xmlns:p14="http://schemas.microsoft.com/office/powerpoint/2010/main" xmlns="" val="266463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…VIA VALLADA E ANDIAMO  A SANT’ANTONIO…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4038600" cy="3028950"/>
          </a:xfrm>
        </p:spPr>
      </p:pic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625804" cy="5030019"/>
          </a:xfrm>
        </p:spPr>
      </p:pic>
    </p:spTree>
    <p:extLst>
      <p:ext uri="{BB962C8B-B14F-4D97-AF65-F5344CB8AC3E}">
        <p14:creationId xmlns:p14="http://schemas.microsoft.com/office/powerpoint/2010/main" xmlns="" val="66323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…ATTRAVERSO UN SOTTOPASSO ARRIVIAMO A SANT’ANTONIO…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72816"/>
            <a:ext cx="4176464" cy="4930112"/>
          </a:xfrm>
        </p:spPr>
      </p:pic>
      <p:sp>
        <p:nvSpPr>
          <p:cNvPr id="3" name="Nastro perforato 2"/>
          <p:cNvSpPr/>
          <p:nvPr/>
        </p:nvSpPr>
        <p:spPr>
          <a:xfrm>
            <a:off x="395536" y="2204864"/>
            <a:ext cx="3096344" cy="187220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… </a:t>
            </a:r>
            <a:r>
              <a:rPr lang="it-IT" dirty="0" err="1" smtClean="0">
                <a:solidFill>
                  <a:schemeClr val="tx1"/>
                </a:solidFill>
              </a:rPr>
              <a:t>durch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eine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Unterführung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kommen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wir</a:t>
            </a:r>
            <a:r>
              <a:rPr lang="it-IT" dirty="0" smtClean="0">
                <a:solidFill>
                  <a:schemeClr val="tx1"/>
                </a:solidFill>
              </a:rPr>
              <a:t> in Sant’ Antonio an…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28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…IL QUARTIERE NUOVO, DAGLI ANNI ‘60…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028950"/>
          </a:xfrm>
        </p:spPr>
      </p:pic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566" y="3212976"/>
            <a:ext cx="4636034" cy="3352652"/>
          </a:xfrm>
        </p:spPr>
      </p:pic>
    </p:spTree>
    <p:extLst>
      <p:ext uri="{BB962C8B-B14F-4D97-AF65-F5344CB8AC3E}">
        <p14:creationId xmlns:p14="http://schemas.microsoft.com/office/powerpoint/2010/main" xmlns="" val="160801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Bradley Hand ITC" pitchFamily="66" charset="0"/>
              </a:rPr>
              <a:t>…A TALPONEDO - RISORGIVE E PARCO DI SANT’ANGELO: relax…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4614432" cy="346082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84984"/>
            <a:ext cx="4038600" cy="3028950"/>
          </a:xfrm>
        </p:spPr>
      </p:pic>
      <p:sp>
        <p:nvSpPr>
          <p:cNvPr id="3" name="Nastro perforato 2"/>
          <p:cNvSpPr/>
          <p:nvPr/>
        </p:nvSpPr>
        <p:spPr>
          <a:xfrm>
            <a:off x="395536" y="4869160"/>
            <a:ext cx="3888432" cy="187220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 TALPONEDO: WASSERQUELLE UND PARK «SANT’ANGELO»: ERHOLUNGSORT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98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475</Words>
  <Application>Microsoft Office PowerPoint</Application>
  <PresentationFormat>Presentazione su schermo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IN BICICLETTA ALLA SCOPERTA DI PORCIA!</vt:lpstr>
      <vt:lpstr>- Hey ragazzi venite con noi? - Perché no?!   </vt:lpstr>
      <vt:lpstr>PORCIA E I SUOI QUARTIERI PORCIA UND SEINE ORTSCHAFTEN</vt:lpstr>
      <vt:lpstr>PUNTO DI PARTENZA : CENTRO STORICO - PIAZZA REMIGI…</vt:lpstr>
      <vt:lpstr>…VIA RIVIERASCA…</vt:lpstr>
      <vt:lpstr>…VIA VALLADA E ANDIAMO  A SANT’ANTONIO…</vt:lpstr>
      <vt:lpstr>…ATTRAVERSO UN SOTTOPASSO ARRIVIAMO A SANT’ANTONIO…</vt:lpstr>
      <vt:lpstr>…IL QUARTIERE NUOVO, DAGLI ANNI ‘60…</vt:lpstr>
      <vt:lpstr>…A TALPONEDO - RISORGIVE E PARCO DI SANT’ANGELO: relax…</vt:lpstr>
      <vt:lpstr>…IN VIA PISTOLA RESTAURO DEL CAPITELLO «SANT’ ANTONIO» …</vt:lpstr>
      <vt:lpstr>…SCENE DI VITA CONTADINA… COSì ERA PORCIA UN TEMPO</vt:lpstr>
      <vt:lpstr>…PIEVE, UNA PAUSA RINFRESCANTE…</vt:lpstr>
      <vt:lpstr>…UN’ IMMAGINE DEL PASSATO…</vt:lpstr>
      <vt:lpstr>…PALSE- IN MEZZO ALLA NATURA… </vt:lpstr>
      <vt:lpstr>…DA PALSE VERSO RONDOVER: «ALLA BOTTE FIORITA»…</vt:lpstr>
      <vt:lpstr>…UN PO’ DI DOLCE ACQUA FRESCA DI SORGENTE…</vt:lpstr>
      <vt:lpstr>…SUL FIUME NONCELLO QUANDO ANCORA SI USAVA IL TRAGHETTO VALLE NONCELLO- RONDOVER…</vt:lpstr>
      <vt:lpstr>…VIA COLOMBERA E TORNIAMO A PORCIA CENTRO…</vt:lpstr>
      <vt:lpstr>…RIO BUJON - IL TULIPIFERO…</vt:lpstr>
      <vt:lpstr>ATTRAVERSO PORCIA E QUARTIERI  - SECONDA PARTE-</vt:lpstr>
      <vt:lpstr>…VERSO IL CASTELLO DI PORCIA.. </vt:lpstr>
      <vt:lpstr>…DIETRO IL DUOMO – VIA CASTELLO…</vt:lpstr>
      <vt:lpstr>…ACCANTO A PIAZZETTA SPITTAL (dal 1987 SPITTAL a.d.Drau è gemellata con Porcia) …</vt:lpstr>
      <vt:lpstr>…IL MUNICIPIO…</vt:lpstr>
      <vt:lpstr>…IN VIA DEI BAGOLARI:  PERCORSO GINNICO ATTREZZATO  PER ESSERE SEMPRE IN FORMA…</vt:lpstr>
      <vt:lpstr>…VERSO IL LAGO BURIDA…</vt:lpstr>
      <vt:lpstr>…LAGO DELLA BURIDA: PAUSA IN MEZZO AL VERDE…</vt:lpstr>
      <vt:lpstr>…L’ACQUA NON MANCA MAI…</vt:lpstr>
      <vt:lpstr>…APPUNTO! I LAGHETTI DI VILLA CORRER DOLFIN…</vt:lpstr>
      <vt:lpstr>…VIA DELL’AGNESINA  «CHIARE FRESCHE DOLCI ACQUE…»                            (PETRARCA)</vt:lpstr>
      <vt:lpstr>…DI NUOVO IN CENTRO STORICO, LA LOGGIA DELL’EX MUNICIPIO,  OGGI SEDE DI PRO PORCIA…</vt:lpstr>
      <vt:lpstr>FINE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BICICLETTA ALLA SCOPERTA DI PORCIA!</dc:title>
  <dc:creator>..</dc:creator>
  <cp:lastModifiedBy>Proloco</cp:lastModifiedBy>
  <cp:revision>50</cp:revision>
  <dcterms:created xsi:type="dcterms:W3CDTF">2015-06-09T14:01:20Z</dcterms:created>
  <dcterms:modified xsi:type="dcterms:W3CDTF">2015-06-26T15:10:47Z</dcterms:modified>
</cp:coreProperties>
</file>